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335" r:id="rId2"/>
    <p:sldId id="287" r:id="rId3"/>
    <p:sldId id="257" r:id="rId4"/>
    <p:sldId id="284" r:id="rId5"/>
    <p:sldId id="300" r:id="rId6"/>
    <p:sldId id="304" r:id="rId7"/>
    <p:sldId id="299" r:id="rId8"/>
    <p:sldId id="307" r:id="rId9"/>
    <p:sldId id="326" r:id="rId10"/>
    <p:sldId id="338" r:id="rId11"/>
    <p:sldId id="341" r:id="rId12"/>
    <p:sldId id="328" r:id="rId13"/>
    <p:sldId id="329" r:id="rId14"/>
    <p:sldId id="309" r:id="rId15"/>
    <p:sldId id="343" r:id="rId16"/>
    <p:sldId id="315" r:id="rId17"/>
    <p:sldId id="318" r:id="rId18"/>
    <p:sldId id="342" r:id="rId19"/>
    <p:sldId id="330" r:id="rId20"/>
    <p:sldId id="336" r:id="rId21"/>
    <p:sldId id="319" r:id="rId22"/>
    <p:sldId id="289" r:id="rId23"/>
    <p:sldId id="282" r:id="rId24"/>
    <p:sldId id="331" r:id="rId25"/>
    <p:sldId id="332" r:id="rId26"/>
    <p:sldId id="321" r:id="rId27"/>
    <p:sldId id="277" r:id="rId28"/>
    <p:sldId id="337" r:id="rId29"/>
    <p:sldId id="275" r:id="rId3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69696"/>
    <a:srgbClr val="FF6600"/>
    <a:srgbClr val="FF9900"/>
    <a:srgbClr val="11AB11"/>
    <a:srgbClr val="006600"/>
    <a:srgbClr val="FF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9" autoAdjust="0"/>
    <p:restoredTop sz="97009" autoAdjust="0"/>
  </p:normalViewPr>
  <p:slideViewPr>
    <p:cSldViewPr>
      <p:cViewPr varScale="1">
        <p:scale>
          <a:sx n="105" d="100"/>
          <a:sy n="105" d="100"/>
        </p:scale>
        <p:origin x="4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8" y="-114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D6A9F7F-DE95-488F-912B-4F60DBDB1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3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152509E-D14A-4B1F-A988-B6BF667DBFF9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3B0095A-6F43-42C0-BAA0-32639F938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2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ED6FDF-54E2-4567-A75C-D0311E3FEADE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8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70DD0C-D593-4932-8458-28934CFFA6FA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31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0275"/>
            <a:fld id="{F2913904-59A7-402E-B61D-757768E1DAF3}" type="slidenum">
              <a:rPr lang="en-US" smtClean="0">
                <a:latin typeface="Arial" charset="0"/>
              </a:rPr>
              <a:pPr defTabSz="930275"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3315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0275"/>
            <a:fld id="{48F673D5-AF88-4C15-B5FF-822BFD9856F8}" type="slidenum">
              <a:rPr lang="en-US" smtClean="0">
                <a:latin typeface="Arial" charset="0"/>
              </a:rPr>
              <a:pPr defTabSz="930275"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440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C7EC8-E375-4262-84DB-67D623C15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C6B8-0A87-47C0-B647-869941453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9A831-A0EB-495E-BEA0-E1D1E4FCF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3ACCA-703E-4BAE-9620-9E2B2A7B4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B0EFC-6464-4075-810B-D67731201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FE259-FDA6-499F-A36D-4E3332723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FE704-7FFE-40C2-AB17-ADB0680F1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862AE-388C-4E84-974B-60C3E9046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8551F-09EF-44E3-BABC-3BCE02DBE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0074-B65F-49B2-A55B-93FEBDB0D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923B1-4FE5-4CC9-8451-6BB8AD268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BF2116-5D66-43CE-899D-276DB5867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0" r:id="rId2"/>
    <p:sldLayoutId id="2147483799" r:id="rId3"/>
    <p:sldLayoutId id="2147483791" r:id="rId4"/>
    <p:sldLayoutId id="2147483800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2828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hyperlink" Target="mailto:fphillips@wcpss.ne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stemec.wcpss.net/" TargetMode="External"/><Relationship Id="rId3" Type="http://schemas.openxmlformats.org/officeDocument/2006/relationships/hyperlink" Target="http://fvhsstudentservices.weebly.com/" TargetMode="External"/><Relationship Id="rId7" Type="http://schemas.openxmlformats.org/officeDocument/2006/relationships/hyperlink" Target="http://panthercreekhs.wcpss.net/" TargetMode="External"/><Relationship Id="rId2" Type="http://schemas.openxmlformats.org/officeDocument/2006/relationships/hyperlink" Target="http://fvhs.wcpss.net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iddlecreekhs.wcpss.net/" TargetMode="External"/><Relationship Id="rId5" Type="http://schemas.openxmlformats.org/officeDocument/2006/relationships/hyperlink" Target="http://garnerhs.wcpss.net/" TargetMode="External"/><Relationship Id="rId4" Type="http://schemas.openxmlformats.org/officeDocument/2006/relationships/hyperlink" Target="http://enloehs.wcpss.net/" TargetMode="External"/><Relationship Id="rId9" Type="http://schemas.openxmlformats.org/officeDocument/2006/relationships/hyperlink" Target="http://www.wcpss.ne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05200"/>
            <a:ext cx="6400800" cy="685800"/>
          </a:xfrm>
          <a:solidFill>
            <a:schemeClr val="folHlink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2015-2016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Class of 2019</a:t>
            </a:r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381000"/>
            <a:ext cx="7239000" cy="2819400"/>
          </a:xfrm>
          <a:solidFill>
            <a:srgbClr val="FF6600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Fuquay </a:t>
            </a:r>
            <a:r>
              <a:rPr sz="400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Varina</a:t>
            </a:r>
            <a:r>
              <a:rPr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Middle School</a:t>
            </a:r>
            <a:r>
              <a:rPr sz="40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40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Rising 9</a:t>
            </a:r>
            <a:r>
              <a:rPr sz="4000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Grade </a:t>
            </a:r>
            <a:br>
              <a:rPr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School Parent Night</a:t>
            </a:r>
            <a:r>
              <a:rPr sz="4000" smtClean="0">
                <a:solidFill>
                  <a:schemeClr val="bg1"/>
                </a:solidFill>
              </a:rPr>
              <a:t/>
            </a:r>
            <a:br>
              <a:rPr sz="4000" smtClean="0">
                <a:solidFill>
                  <a:schemeClr val="bg1"/>
                </a:solidFill>
              </a:rPr>
            </a:br>
            <a:endParaRPr sz="4000" smtClean="0">
              <a:solidFill>
                <a:schemeClr val="bg1"/>
              </a:solidFill>
            </a:endParaRPr>
          </a:p>
        </p:txBody>
      </p:sp>
      <p:pic>
        <p:nvPicPr>
          <p:cNvPr id="5124" name="Picture 6" descr="C:\Documents and Settings\fphillips\My Documents\My Pictures\paw print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339482">
            <a:off x="6719888" y="4537075"/>
            <a:ext cx="2239962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C:\Documents and Settings\fphillips\My Documents\My Pictures\paw print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0050">
            <a:off x="133350" y="4510088"/>
            <a:ext cx="2239963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505407"/>
          </a:xfrm>
          <a:solidFill>
            <a:schemeClr val="tx1">
              <a:lumMod val="8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chemeClr val="bg1"/>
                </a:solidFill>
              </a:rPr>
              <a:t>9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GRADE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38600" cy="3913188"/>
          </a:xfrm>
          <a:solidFill>
            <a:schemeClr val="tx1">
              <a:lumMod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u="sng" dirty="0" smtClean="0"/>
              <a:t>Course</a:t>
            </a:r>
            <a:r>
              <a:rPr lang="en-US" sz="1800" dirty="0" smtClean="0"/>
              <a:t>	              </a:t>
            </a:r>
            <a:r>
              <a:rPr lang="en-US" sz="1800" u="sng" dirty="0" smtClean="0"/>
              <a:t>Grade</a:t>
            </a:r>
            <a:r>
              <a:rPr lang="en-US" sz="1800" dirty="0" smtClean="0"/>
              <a:t>	      </a:t>
            </a:r>
            <a:r>
              <a:rPr lang="en-US" sz="1800" u="sng" dirty="0" smtClean="0"/>
              <a:t>QP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Eng I                             D	        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CC MATH I                   D	        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Earth Science              F                        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World </a:t>
            </a:r>
            <a:r>
              <a:rPr lang="en-US" sz="1800" dirty="0" err="1" smtClean="0"/>
              <a:t>Hist</a:t>
            </a:r>
            <a:r>
              <a:rPr lang="en-US" sz="1800" dirty="0" smtClean="0"/>
              <a:t>                   D                       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Health/PE                    F                       0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Visual Arts                   C                       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Comp App I                 C                       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Speech                         D                       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        </a:t>
            </a:r>
            <a:r>
              <a:rPr lang="en-US" sz="1700" dirty="0" smtClean="0"/>
              <a:t>Total Credits - 8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        </a:t>
            </a:r>
            <a:r>
              <a:rPr lang="en-US" sz="1800" dirty="0" smtClean="0">
                <a:solidFill>
                  <a:schemeClr val="bg1"/>
                </a:solidFill>
              </a:rPr>
              <a:t>TOTAL QUALITY POINTS               8</a:t>
            </a:r>
            <a:r>
              <a:rPr lang="en-US" sz="1800" dirty="0" smtClean="0"/>
              <a:t>	    	</a:t>
            </a:r>
            <a:endParaRPr lang="en-US" sz="1800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0" y="1447800"/>
            <a:ext cx="4038600" cy="3913188"/>
          </a:xfrm>
          <a:solidFill>
            <a:schemeClr val="tx1">
              <a:lumMod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u="sng" dirty="0" smtClean="0"/>
              <a:t>Course</a:t>
            </a:r>
            <a:r>
              <a:rPr lang="en-US" sz="1800" dirty="0" smtClean="0"/>
              <a:t>	                </a:t>
            </a:r>
            <a:r>
              <a:rPr lang="en-US" sz="1800" u="sng" dirty="0" smtClean="0"/>
              <a:t>Grade</a:t>
            </a:r>
            <a:r>
              <a:rPr lang="en-US" sz="1800" dirty="0" smtClean="0"/>
              <a:t>	       </a:t>
            </a:r>
            <a:r>
              <a:rPr lang="en-US" sz="1800" u="sng" dirty="0" smtClean="0"/>
              <a:t>QP</a:t>
            </a: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dirty="0" smtClean="0"/>
              <a:t>English II	   	   C                      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dirty="0" smtClean="0"/>
              <a:t>CC MATH II                     B                     3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dirty="0" smtClean="0"/>
              <a:t>Biology                            A                     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dirty="0" smtClean="0"/>
              <a:t>Civics/Econ                     C                     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dirty="0" smtClean="0"/>
              <a:t>Health/PE	                       A                    4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dirty="0" smtClean="0"/>
              <a:t>Chorus	                       A                    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dirty="0" smtClean="0"/>
              <a:t>Theatre Arts I                 C                     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dirty="0" smtClean="0"/>
              <a:t>Comp App II                    A                     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dirty="0" smtClean="0"/>
              <a:t>       Total Credits - 8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      TOTAL QUALITY POINTS                25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58952"/>
          </a:xfrm>
          <a:solidFill>
            <a:schemeClr val="tx1">
              <a:lumMod val="6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dirty="0" smtClean="0">
                <a:solidFill>
                  <a:schemeClr val="bg1"/>
                </a:solidFill>
              </a:rPr>
              <a:t>CUMULATIVE GPA (EXAMPLE)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>
          <a:xfrm>
            <a:off x="4572000" y="990600"/>
            <a:ext cx="4040188" cy="505407"/>
          </a:xfrm>
          <a:solidFill>
            <a:schemeClr val="tx1">
              <a:lumMod val="8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           10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GRADE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5105400" y="6019800"/>
            <a:ext cx="249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8153400" cy="657807"/>
          </a:xfrm>
          <a:solidFill>
            <a:schemeClr val="tx1">
              <a:lumMod val="7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     COURSE                       GRADE</a:t>
            </a: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QUALITY POINTS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33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8153400" cy="3200400"/>
          </a:xfrm>
          <a:solidFill>
            <a:schemeClr val="tx1">
              <a:lumMod val="65000"/>
            </a:schemeClr>
          </a:solidFill>
        </p:spPr>
        <p:txBody>
          <a:bodyPr/>
          <a:lstStyle/>
          <a:p>
            <a:pPr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sz="1650" dirty="0" smtClean="0">
                <a:solidFill>
                  <a:schemeClr val="bg1"/>
                </a:solidFill>
              </a:rPr>
              <a:t>ENGLISH III                          B                           3</a:t>
            </a:r>
          </a:p>
          <a:p>
            <a:pPr eaLnBrk="1" hangingPunct="1">
              <a:defRPr/>
            </a:pPr>
            <a:r>
              <a:rPr lang="en-US" sz="1650" dirty="0" smtClean="0">
                <a:solidFill>
                  <a:schemeClr val="bg1"/>
                </a:solidFill>
              </a:rPr>
              <a:t>CC MATH III                         A                           4</a:t>
            </a:r>
          </a:p>
          <a:p>
            <a:pPr eaLnBrk="1" hangingPunct="1">
              <a:defRPr/>
            </a:pPr>
            <a:r>
              <a:rPr lang="en-US" sz="1650" dirty="0" smtClean="0">
                <a:solidFill>
                  <a:schemeClr val="bg1"/>
                </a:solidFill>
              </a:rPr>
              <a:t>CHEMISTRY         	             B                           3</a:t>
            </a:r>
          </a:p>
          <a:p>
            <a:pPr eaLnBrk="1" hangingPunct="1">
              <a:defRPr/>
            </a:pPr>
            <a:r>
              <a:rPr lang="en-US" sz="1650" dirty="0" smtClean="0">
                <a:solidFill>
                  <a:schemeClr val="bg1"/>
                </a:solidFill>
              </a:rPr>
              <a:t>US HISTORY                         A                           4                 </a:t>
            </a:r>
          </a:p>
          <a:p>
            <a:pPr eaLnBrk="1" hangingPunct="1">
              <a:defRPr/>
            </a:pPr>
            <a:r>
              <a:rPr lang="en-US" sz="1650" dirty="0" smtClean="0">
                <a:solidFill>
                  <a:schemeClr val="bg1"/>
                </a:solidFill>
              </a:rPr>
              <a:t>FRENCH I                              A                           4</a:t>
            </a:r>
          </a:p>
          <a:p>
            <a:pPr eaLnBrk="1" hangingPunct="1">
              <a:defRPr/>
            </a:pPr>
            <a:r>
              <a:rPr lang="en-US" sz="1650" dirty="0" smtClean="0">
                <a:solidFill>
                  <a:schemeClr val="bg1"/>
                </a:solidFill>
              </a:rPr>
              <a:t>FRENCH II                             B                           3</a:t>
            </a:r>
          </a:p>
          <a:p>
            <a:pPr eaLnBrk="1" hangingPunct="1">
              <a:defRPr/>
            </a:pPr>
            <a:r>
              <a:rPr lang="en-US" sz="1650" dirty="0" smtClean="0">
                <a:solidFill>
                  <a:schemeClr val="bg1"/>
                </a:solidFill>
              </a:rPr>
              <a:t>CHORUS                               A                            4</a:t>
            </a:r>
          </a:p>
          <a:p>
            <a:pPr eaLnBrk="1" hangingPunct="1">
              <a:defRPr/>
            </a:pPr>
            <a:r>
              <a:rPr lang="en-US" sz="1650" dirty="0" smtClean="0">
                <a:solidFill>
                  <a:schemeClr val="bg1"/>
                </a:solidFill>
              </a:rPr>
              <a:t>PHOTOGRAPHY                   A                            4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8 Credits                      29  Quality Points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tx1">
              <a:lumMod val="6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>
                <a:solidFill>
                  <a:schemeClr val="bg1"/>
                </a:solidFill>
              </a:rPr>
              <a:t>CUMULATIVE GPA</a:t>
            </a:r>
            <a:br>
              <a:rPr dirty="0" smtClean="0">
                <a:solidFill>
                  <a:schemeClr val="bg1"/>
                </a:solidFill>
              </a:rPr>
            </a:br>
            <a:r>
              <a:rPr dirty="0" smtClean="0">
                <a:solidFill>
                  <a:schemeClr val="bg1"/>
                </a:solidFill>
              </a:rPr>
              <a:t>11</a:t>
            </a:r>
            <a:r>
              <a:rPr baseline="30000" dirty="0" smtClean="0">
                <a:solidFill>
                  <a:schemeClr val="bg1"/>
                </a:solidFill>
              </a:rPr>
              <a:t>th</a:t>
            </a:r>
            <a:r>
              <a:rPr dirty="0" smtClean="0">
                <a:solidFill>
                  <a:schemeClr val="bg1"/>
                </a:solidFill>
              </a:rPr>
              <a:t> Grade Example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8610600" y="1399593"/>
            <a:ext cx="77788" cy="762000"/>
          </a:xfrm>
          <a:solidFill>
            <a:schemeClr val="tx1">
              <a:lumMod val="7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410200"/>
            <a:ext cx="8153400" cy="369888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GPA= TOTAL QUALITY POINTS  DIVIDED  BY  TOTAL  CREDITS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457200" y="5867400"/>
            <a:ext cx="8153400" cy="36933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9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+10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+11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=62 </a:t>
            </a:r>
            <a:r>
              <a:rPr lang="en-US" dirty="0">
                <a:solidFill>
                  <a:schemeClr val="bg1"/>
                </a:solidFill>
              </a:rPr>
              <a:t>Divided by 24= </a:t>
            </a:r>
            <a:r>
              <a:rPr lang="en-US" dirty="0" smtClean="0">
                <a:solidFill>
                  <a:schemeClr val="bg1"/>
                </a:solidFill>
              </a:rPr>
              <a:t>2.58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4572000" y="5867400"/>
            <a:ext cx="2052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b="1">
                <a:solidFill>
                  <a:schemeClr val="bg1"/>
                </a:solidFill>
              </a:rPr>
              <a:t>***Overall GPA***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  <a:solidFill>
            <a:schemeClr val="tx1">
              <a:lumMod val="6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Students take 4 courses/credits each semester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Each course is 90 minutes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An entire year’s worth of curriculum is compressed into one semester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Grades start accumulating from day one!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    No time to “catch up” later in the year!!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  <a:solidFill>
            <a:schemeClr val="tx1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Block Schedule</a:t>
            </a:r>
            <a:endParaRPr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3600" u="sng" smtClean="0">
                <a:solidFill>
                  <a:schemeClr val="bg1"/>
                </a:solidFill>
              </a:rPr>
              <a:t>Block Schedule</a:t>
            </a:r>
            <a:r>
              <a:rPr sz="2800" u="sng" smtClean="0">
                <a:solidFill>
                  <a:schemeClr val="bg1"/>
                </a:solidFill>
              </a:rPr>
              <a:t/>
            </a:r>
            <a:br>
              <a:rPr sz="2800" u="sng" smtClean="0">
                <a:solidFill>
                  <a:schemeClr val="bg1"/>
                </a:solidFill>
              </a:rPr>
            </a:br>
            <a:r>
              <a:rPr sz="2800" smtClean="0">
                <a:solidFill>
                  <a:schemeClr val="bg1"/>
                </a:solidFill>
              </a:rPr>
              <a:t>Sample Schedule for a student who has followed the teacher recommendation for Math</a:t>
            </a:r>
            <a:endParaRPr sz="2800">
              <a:solidFill>
                <a:schemeClr val="bg1"/>
              </a:solidFill>
            </a:endParaRPr>
          </a:p>
        </p:txBody>
      </p:sp>
      <p:sp>
        <p:nvSpPr>
          <p:cNvPr id="17411" name="Content Placeholder 7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048000" cy="4114800"/>
          </a:xfrm>
          <a:solidFill>
            <a:schemeClr val="tx1">
              <a:lumMod val="6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i="1" dirty="0" smtClean="0"/>
              <a:t> 	</a:t>
            </a:r>
            <a:r>
              <a:rPr lang="en-US" u="sng" dirty="0" smtClean="0"/>
              <a:t>Fall Term</a:t>
            </a:r>
            <a:r>
              <a:rPr lang="en-US" dirty="0" smtClean="0"/>
              <a:t>	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Foundations CCM1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World History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Health/PE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Band</a:t>
            </a:r>
          </a:p>
        </p:txBody>
      </p:sp>
      <p:sp>
        <p:nvSpPr>
          <p:cNvPr id="17412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048000" cy="4114800"/>
          </a:xfrm>
          <a:solidFill>
            <a:schemeClr val="tx1">
              <a:lumMod val="6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/>
              <a:t>Spring Term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CCM 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English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Earth Science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Band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English</a:t>
            </a:r>
          </a:p>
          <a:p>
            <a:pPr eaLnBrk="1" hangingPunct="1"/>
            <a:r>
              <a:rPr lang="en-US" smtClean="0"/>
              <a:t>Math</a:t>
            </a:r>
          </a:p>
          <a:p>
            <a:pPr eaLnBrk="1" hangingPunct="1"/>
            <a:r>
              <a:rPr lang="en-US" smtClean="0"/>
              <a:t>Science</a:t>
            </a:r>
          </a:p>
          <a:p>
            <a:pPr eaLnBrk="1" hangingPunct="1"/>
            <a:r>
              <a:rPr lang="en-US" smtClean="0"/>
              <a:t>Social Studies</a:t>
            </a:r>
          </a:p>
          <a:p>
            <a:pPr eaLnBrk="1" hangingPunct="1"/>
            <a:r>
              <a:rPr lang="en-US" smtClean="0"/>
              <a:t>Healthful Living (Includes Health and PE)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 Courses for 9</a:t>
            </a:r>
            <a:r>
              <a:rPr baseline="30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Graders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  <a:ln w="28575">
            <a:solidFill>
              <a:srgbClr val="000000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endParaRPr lang="en-US" sz="1050" b="1" u="sng" dirty="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b="1" u="sng" dirty="0" smtClean="0">
                <a:solidFill>
                  <a:schemeClr val="bg1"/>
                </a:solidFill>
              </a:rPr>
              <a:t>Students currently in Math 8: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“D” or below in Math 8        Fundamental Math/Intro Math (yr)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Low “C” or “D”          Introductory Math (semester)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“A” or “B”        Foundations of Math I/Math I (yr)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b="1" u="sng" dirty="0" smtClean="0">
                <a:solidFill>
                  <a:schemeClr val="bg1"/>
                </a:solidFill>
              </a:rPr>
              <a:t>Students currently in Math I (HS course):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“F”         Introductory Math (semester)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“C” or below         Foundations Math I/Math I (yr)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High “C” or “B”       Special Topics in Math (fall)/Math </a:t>
            </a:r>
            <a:r>
              <a:rPr lang="en-US" smtClean="0">
                <a:solidFill>
                  <a:schemeClr val="bg1"/>
                </a:solidFill>
              </a:rPr>
              <a:t>II (sp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High “B” or “A”        Special Topics in Math (fall)/Math II </a:t>
            </a:r>
            <a:r>
              <a:rPr lang="en-US" dirty="0" err="1" smtClean="0">
                <a:solidFill>
                  <a:schemeClr val="bg1"/>
                </a:solidFill>
              </a:rPr>
              <a:t>Hn</a:t>
            </a:r>
            <a:r>
              <a:rPr lang="en-US" dirty="0" smtClean="0">
                <a:solidFill>
                  <a:schemeClr val="bg1"/>
                </a:solidFill>
              </a:rPr>
              <a:t> (sp)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“A”         Math II Honors (semester)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  <a:ln w="28575"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smtClean="0">
                <a:solidFill>
                  <a:schemeClr val="bg1"/>
                </a:solidFill>
              </a:rPr>
              <a:t>Math Options for 9</a:t>
            </a:r>
            <a:r>
              <a:rPr baseline="30000" smtClean="0">
                <a:solidFill>
                  <a:schemeClr val="bg1"/>
                </a:solidFill>
              </a:rPr>
              <a:t>th</a:t>
            </a:r>
            <a:r>
              <a:rPr smtClean="0">
                <a:solidFill>
                  <a:schemeClr val="bg1"/>
                </a:solidFill>
              </a:rPr>
              <a:t> Graders</a:t>
            </a:r>
            <a:endParaRPr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-1981200" y="152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3505200" y="1828800"/>
            <a:ext cx="457200" cy="2286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438400" y="2286000"/>
            <a:ext cx="457200" cy="2286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133600" y="4648200"/>
            <a:ext cx="457200" cy="2286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676400" y="2743200"/>
            <a:ext cx="457200" cy="2286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362200" y="5181600"/>
            <a:ext cx="457200" cy="2286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362200" y="5638800"/>
            <a:ext cx="457200" cy="2286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838200" y="6096000"/>
            <a:ext cx="457200" cy="2286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38200" y="4191000"/>
            <a:ext cx="457200" cy="228600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5240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Foreign Language classes are taught by semester, for example Spanish I and II are taught in consecutive semesters, usually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and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Semesters.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Students who earned a Spanish I credit in middle school will be required to take Spanish II in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Colleges prefer to see the last level of foreign language taken during senior year.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Fuquay-Varina High offers: Spanish, German, French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ln w="19050"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Languages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Each student will select 8 courses and 3 alternate elective courses</a:t>
            </a:r>
            <a:r>
              <a:rPr lang="en-US" dirty="0" smtClean="0"/>
              <a:t>.  (Yearlong courses count as 2)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u="sng" dirty="0" smtClean="0"/>
              <a:t>English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u="sng" dirty="0" smtClean="0"/>
              <a:t>Math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 smtClean="0"/>
              <a:t>Science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 smtClean="0"/>
              <a:t>Social Studies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 smtClean="0"/>
              <a:t>Healthful Living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6-8. </a:t>
            </a:r>
            <a:r>
              <a:rPr lang="en-US" sz="2800" dirty="0" smtClean="0"/>
              <a:t>Additional Courses Electives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  <a:r>
              <a:rPr lang="en-US" dirty="0" smtClean="0"/>
              <a:t>** alternate electives (3)—as 2</a:t>
            </a:r>
            <a:r>
              <a:rPr lang="en-US" baseline="30000" dirty="0" smtClean="0"/>
              <a:t>nd </a:t>
            </a:r>
            <a:r>
              <a:rPr lang="en-US" dirty="0" smtClean="0"/>
              <a:t>choice electives in case student cannot get into 1</a:t>
            </a:r>
            <a:r>
              <a:rPr lang="en-US" baseline="30000" dirty="0" smtClean="0"/>
              <a:t>st</a:t>
            </a:r>
            <a:r>
              <a:rPr lang="en-US" dirty="0" smtClean="0"/>
              <a:t> choice elective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ln w="28575"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tx1"/>
                </a:solidFill>
              </a:rPr>
              <a:t>9</a:t>
            </a:r>
            <a:r>
              <a:rPr b="1" baseline="30000" smtClean="0">
                <a:solidFill>
                  <a:schemeClr val="tx1"/>
                </a:solidFill>
              </a:rPr>
              <a:t>th</a:t>
            </a:r>
            <a:r>
              <a:rPr b="1" smtClean="0">
                <a:solidFill>
                  <a:schemeClr val="tx1"/>
                </a:solidFill>
              </a:rPr>
              <a:t> Grade Registration</a:t>
            </a:r>
            <a:endParaRPr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458200" cy="5718364"/>
        </p:xfrm>
        <a:graphic>
          <a:graphicData uri="http://schemas.openxmlformats.org/drawingml/2006/table">
            <a:tbl>
              <a:tblPr/>
              <a:tblGrid>
                <a:gridCol w="1276350"/>
                <a:gridCol w="1308100"/>
                <a:gridCol w="366713"/>
                <a:gridCol w="1355725"/>
                <a:gridCol w="479425"/>
                <a:gridCol w="1395412"/>
                <a:gridCol w="358775"/>
                <a:gridCol w="1536700"/>
                <a:gridCol w="381000"/>
              </a:tblGrid>
              <a:tr h="588879">
                <a:tc>
                  <a:txBody>
                    <a:bodyPr/>
                    <a:lstStyle/>
                    <a:p>
                      <a:pPr marL="32702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Subject Area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 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Grade </a:t>
                      </a:r>
                    </a:p>
                    <a:p>
                      <a:pPr marL="38735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 Name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Credit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79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Grade  </a:t>
                      </a:r>
                    </a:p>
                    <a:p>
                      <a:pPr marL="407988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4079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 Name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Credit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794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en-US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 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Grade  </a:t>
                      </a:r>
                    </a:p>
                    <a:p>
                      <a:pPr marL="3794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794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 Name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Credit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  </a:t>
                      </a: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Grade                   2017-2018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431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 name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Credit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553482">
                <a:tc>
                  <a:txBody>
                    <a:bodyPr/>
                    <a:lstStyle/>
                    <a:p>
                      <a:pPr marL="492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	English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English I or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Honors English I  or   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Paideia or Honors Paideia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English II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Honors English II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English III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Honors English III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English IV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Honors English IV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1201894">
                <a:tc>
                  <a:txBody>
                    <a:bodyPr/>
                    <a:lstStyle/>
                    <a:p>
                      <a:pPr marL="492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	Math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Fund Math I/Intro Math or 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Intro Math or            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Found Math I/Math I  or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Spec Top Math/Math II  or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 Top Math/Hn Math II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Math II or Honors Math II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Found Math II/Math II or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Math II or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Honors Math II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Found Math III/Math III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Math III or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Honors Math III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Discrete Math or  Advanced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Functions &amp; Mod (AFM) or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PreCalculus or AP Calculus or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AP Statistics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514867">
                <a:tc>
                  <a:txBody>
                    <a:bodyPr/>
                    <a:lstStyle/>
                    <a:p>
                      <a:pPr marL="492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	Science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Earth Science 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Honors Earth Science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Biology  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Honors Biology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Chemistry or Hn Chemistry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or  Physical Science or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Honors Physics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514867">
                <a:tc>
                  <a:txBody>
                    <a:bodyPr/>
                    <a:lstStyle/>
                    <a:p>
                      <a:pPr marL="492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	Social Studies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World History 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Honors World History or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Paideia or Honors Paideia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American History I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AP Human Geography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AP World History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American History II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AP US History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Civics and Economics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76741">
                <a:tc>
                  <a:txBody>
                    <a:bodyPr/>
                    <a:lstStyle/>
                    <a:p>
                      <a:pPr marL="492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	Healthful Living 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49213" marR="0" lvl="0" indent="0" algn="l" defTabSz="914400" rtl="0" eaLnBrk="1" fontAlgn="base" latinLnBrk="0" hangingPunct="1">
                        <a:lnSpc>
                          <a:spcPts val="9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Additional Course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Health/PE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28472">
                <a:tc>
                  <a:txBody>
                    <a:bodyPr/>
                    <a:lstStyle/>
                    <a:p>
                      <a:pPr marL="492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	Additional Course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28472">
                <a:tc>
                  <a:txBody>
                    <a:bodyPr/>
                    <a:lstStyle/>
                    <a:p>
                      <a:pPr marL="492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	Additional Course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28472">
                <a:tc>
                  <a:txBody>
                    <a:bodyPr/>
                    <a:lstStyle/>
                    <a:p>
                      <a:pPr marL="49213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	Additional Course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Elective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91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Credits Earned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04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Course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91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Course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28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6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Credits Earned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682" name="TextBox 3"/>
          <p:cNvSpPr txBox="1">
            <a:spLocks noChangeArrowheads="1"/>
          </p:cNvSpPr>
          <p:nvPr/>
        </p:nvSpPr>
        <p:spPr bwMode="auto">
          <a:xfrm>
            <a:off x="381000" y="228600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683" name="Rectangle 1"/>
          <p:cNvSpPr>
            <a:spLocks noChangeArrowheads="1"/>
          </p:cNvSpPr>
          <p:nvPr/>
        </p:nvSpPr>
        <p:spPr bwMode="auto">
          <a:xfrm>
            <a:off x="304800" y="184150"/>
            <a:ext cx="8458200" cy="738188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>
              <a:tabLst>
                <a:tab pos="3644900" algn="l"/>
              </a:tabLst>
            </a:pPr>
            <a:r>
              <a:rPr lang="en-US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WAKE COUNTY PUBLIC SCHOOL SYSTEM</a:t>
            </a:r>
            <a:endParaRPr lang="en-US" sz="700" dirty="0">
              <a:solidFill>
                <a:schemeClr val="bg1"/>
              </a:solidFill>
            </a:endParaRPr>
          </a:p>
          <a:p>
            <a:pPr indent="457200" algn="ctr">
              <a:tabLst>
                <a:tab pos="3644900" algn="l"/>
              </a:tabLst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G r a d u a t </a:t>
            </a:r>
            <a:r>
              <a:rPr lang="en-US" sz="1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 n   P l a n</a:t>
            </a:r>
            <a:endParaRPr lang="en-US" sz="700" dirty="0">
              <a:solidFill>
                <a:schemeClr val="bg1"/>
              </a:solidFill>
            </a:endParaRPr>
          </a:p>
          <a:p>
            <a:pPr indent="457200" algn="ctr">
              <a:tabLst>
                <a:tab pos="3644900" algn="l"/>
              </a:tabLst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 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 r a d e r s  E n t e r </a:t>
            </a:r>
            <a:r>
              <a:rPr lang="en-US" sz="1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 g  </a:t>
            </a:r>
            <a:r>
              <a:rPr lang="en-US" sz="1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 _</a:t>
            </a:r>
            <a:r>
              <a:rPr lang="en-US" sz="1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2015-2016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 </a:t>
            </a:r>
            <a:endParaRPr lang="en-US" sz="700" dirty="0">
              <a:solidFill>
                <a:schemeClr val="bg1"/>
              </a:solidFill>
            </a:endParaRPr>
          </a:p>
          <a:p>
            <a:pPr indent="457200">
              <a:tabLst>
                <a:tab pos="3644900" algn="l"/>
              </a:tabLst>
            </a:pPr>
            <a:r>
              <a:rPr lang="en-US" sz="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sz="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		</a:t>
            </a:r>
            <a:r>
              <a:rPr lang="en-US" sz="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High School </a:t>
            </a:r>
            <a:r>
              <a:rPr lang="en-US" sz="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________________________	 </a:t>
            </a:r>
            <a:r>
              <a:rPr lang="en-US" sz="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ID# ________________________         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8305800" cy="1295400"/>
          </a:xfrm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teachers have made recommendations in core classes based on high school guidelines and student performance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1600200"/>
          </a:xfrm>
          <a:solidFill>
            <a:schemeClr val="accent1">
              <a:lumMod val="10000"/>
            </a:schemeClr>
          </a:solidFill>
          <a:ln w="38100">
            <a:solidFill>
              <a:srgbClr val="FF66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7200" smtClean="0">
                <a:solidFill>
                  <a:schemeClr val="tx1"/>
                </a:solidFill>
              </a:rPr>
              <a:t>REGISTRATION</a:t>
            </a:r>
            <a:endParaRPr sz="72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752600"/>
            <a:ext cx="8229600" cy="4343400"/>
          </a:xfrm>
          <a:ln w="1270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/>
              <a:t>Graduation Requirements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/>
              <a:t>General High School Information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/>
              <a:t>Registration Process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/>
              <a:t>Tips for High School Success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accent1">
              <a:lumMod val="75000"/>
            </a:schemeClr>
          </a:solidFill>
          <a:ln w="19050"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>   </a:t>
            </a:r>
            <a:br>
              <a:rPr smtClean="0">
                <a:solidFill>
                  <a:schemeClr val="bg1"/>
                </a:solidFill>
              </a:rPr>
            </a:br>
            <a:r>
              <a:rPr b="1" smtClean="0">
                <a:solidFill>
                  <a:schemeClr val="bg1"/>
                </a:solidFill>
              </a:rPr>
              <a:t>Agenda</a:t>
            </a:r>
            <a:endParaRPr b="1" smtClean="0">
              <a:solidFill>
                <a:schemeClr val="bg1"/>
              </a:solidFill>
              <a:latin typeface="Boopee" pitchFamily="2" charset="0"/>
            </a:endParaRPr>
          </a:p>
        </p:txBody>
      </p:sp>
      <p:pic>
        <p:nvPicPr>
          <p:cNvPr id="6148" name="Picture 4" descr="MCj023783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657600"/>
            <a:ext cx="238442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Your child will receive an information packet the first week of March for registration: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including course offerings from their base high school and a condensed program guide explaining the courses offered at that school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March 2	Mrs. Selig Classes</a:t>
            </a:r>
          </a:p>
          <a:p>
            <a:pPr eaLnBrk="1" hangingPunct="1"/>
            <a:r>
              <a:rPr lang="en-US" dirty="0" smtClean="0"/>
              <a:t>March 3	Mr. Lanner Classes</a:t>
            </a:r>
          </a:p>
          <a:p>
            <a:pPr eaLnBrk="1" hangingPunct="1"/>
            <a:r>
              <a:rPr lang="en-US" dirty="0" smtClean="0"/>
              <a:t>March 4	Make-up Sessions in Guidance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  <a:ln w="19050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It Easier</a:t>
            </a:r>
            <a:endParaRPr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543800" cy="4800600"/>
          </a:xfrm>
          <a:solidFill>
            <a:schemeClr val="tx1">
              <a:lumMod val="5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Students will register on Power Schools in March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This will be done at school in the computer Lab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    (March 9-13)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Counselors will meet students in the computer lab and guide them through the course selection process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Students will print course selections to take home for parent review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Signed course selections must be returned to the guidance office by March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if you want to change a course selection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391400" cy="990600"/>
          </a:xfrm>
          <a:ln w="28575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Registering for Classes</a:t>
            </a:r>
            <a:r>
              <a:rPr smtClean="0"/>
              <a:t>		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609599"/>
            <a:ext cx="8510588" cy="762001"/>
          </a:xfrm>
          <a:ln w="28575"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School Course Registration</a:t>
            </a:r>
          </a:p>
        </p:txBody>
      </p:sp>
      <p:sp>
        <p:nvSpPr>
          <p:cNvPr id="70660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228600" y="1676400"/>
            <a:ext cx="8610600" cy="4953000"/>
          </a:xfrm>
          <a:solidFill>
            <a:schemeClr val="tx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Register in School Computer Lab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200" dirty="0" smtClean="0"/>
              <a:t>Begins March 9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- March 13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(through social studies classes)</a:t>
            </a:r>
            <a:endParaRPr lang="en-US" sz="1600" baseline="300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200" dirty="0" smtClean="0"/>
              <a:t>Students will register with a counselor in the school computer lab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200" dirty="0" smtClean="0"/>
              <a:t>Students will finalize and print out a copy for parent review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sz="2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STUDENTS MUST HAVE THEIR REGISTRATION PACKET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en-US" sz="2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WHEN THEY REPORT TO LAB FOR REGISTRATION!!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sz="2200" dirty="0" smtClean="0">
              <a:solidFill>
                <a:srgbClr val="FF0000"/>
              </a:solidFill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1800" b="1" dirty="0" smtClean="0"/>
              <a:t>MARCH 9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Ricci’s classes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1800" b="1" dirty="0" smtClean="0"/>
              <a:t>MARCH 10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Vanvield’s</a:t>
            </a:r>
            <a:r>
              <a:rPr lang="en-US" sz="1800" b="1" dirty="0" smtClean="0"/>
              <a:t> Classes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1800" b="1" dirty="0" smtClean="0"/>
              <a:t>MARCH 13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Bolender’s</a:t>
            </a:r>
            <a:r>
              <a:rPr lang="en-US" sz="1800" b="1" dirty="0" smtClean="0"/>
              <a:t> Classes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sz="2200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Deadline for all changes will be March 20th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b="1" u="sng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95400"/>
            <a:ext cx="8540750" cy="4803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Remember to balance your academic and social life.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GET INVOLVED ( check out clubs/ teams/organizations) Great way to make friends, helps you learn who you are, and use for college applications.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Get to know your high school counselor.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Be cautious about internet postings- colleges may do internet searches to gain information about you</a:t>
            </a:r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to the Wise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01625" y="1295400"/>
            <a:ext cx="8540750" cy="480377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1800" dirty="0" smtClean="0"/>
              <a:t>All incoming freshmen are eligible for athletics fall semester of their freshman year. </a:t>
            </a:r>
          </a:p>
          <a:p>
            <a:pPr eaLnBrk="1" hangingPunct="1">
              <a:buFontTx/>
              <a:buChar char="•"/>
            </a:pPr>
            <a:r>
              <a:rPr lang="en-US" sz="1800" dirty="0" smtClean="0"/>
              <a:t>Additionally, WCPSS requires the athlete to be present the entire day in order   to participate in activities or practices</a:t>
            </a:r>
          </a:p>
          <a:p>
            <a:pPr eaLnBrk="1" hangingPunct="1">
              <a:buFontTx/>
              <a:buChar char="•"/>
            </a:pPr>
            <a:r>
              <a:rPr lang="en-US" sz="1800" dirty="0" smtClean="0"/>
              <a:t>Under 19 on or before October 16</a:t>
            </a:r>
            <a:r>
              <a:rPr lang="en-US" sz="1800" baseline="30000" dirty="0" smtClean="0"/>
              <a:t>th </a:t>
            </a:r>
          </a:p>
          <a:p>
            <a:pPr eaLnBrk="1" hangingPunct="1">
              <a:buFontTx/>
              <a:buChar char="•"/>
            </a:pPr>
            <a:r>
              <a:rPr lang="en-US" sz="1800" dirty="0" smtClean="0"/>
              <a:t>Must have passed 3 core courses during the previous semester</a:t>
            </a:r>
          </a:p>
          <a:p>
            <a:pPr eaLnBrk="1" hangingPunct="1">
              <a:buFontTx/>
              <a:buChar char="•"/>
            </a:pPr>
            <a:r>
              <a:rPr lang="en-US" sz="1800" dirty="0" smtClean="0"/>
              <a:t>Must maintain overall 1.5 GPA</a:t>
            </a:r>
          </a:p>
          <a:p>
            <a:pPr eaLnBrk="1" hangingPunct="1">
              <a:buFontTx/>
              <a:buChar char="•"/>
            </a:pPr>
            <a:r>
              <a:rPr lang="en-US" sz="1800" dirty="0" smtClean="0"/>
              <a:t>Must not be convicted of a felony</a:t>
            </a:r>
          </a:p>
          <a:p>
            <a:pPr eaLnBrk="1" hangingPunct="1">
              <a:buFontTx/>
              <a:buChar char="•"/>
            </a:pPr>
            <a:r>
              <a:rPr lang="en-US" sz="1800" dirty="0" smtClean="0"/>
              <a:t>Must live in the school district and enroll no later than the 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day of the semester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dirty="0" smtClean="0"/>
              <a:t>May not participate in practice or play if assigned to In-School Suspension (ISS) or Out-of-school Suspension (OSS). 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dirty="0" smtClean="0"/>
              <a:t>May not participate at a second school in WCPSS in the same sport season.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        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 b="1" smtClean="0">
                <a:solidFill>
                  <a:srgbClr val="FF6600"/>
                </a:solidFill>
                <a:latin typeface="Comic Sans MS" pitchFamily="66" charset="0"/>
              </a:rPr>
              <a:t>ATHLETIC REQUIREMENTS</a:t>
            </a:r>
            <a:endParaRPr sz="3600" b="1">
              <a:solidFill>
                <a:srgbClr val="FF6600"/>
              </a:solidFill>
            </a:endParaRPr>
          </a:p>
        </p:txBody>
      </p:sp>
      <p:pic>
        <p:nvPicPr>
          <p:cNvPr id="28676" name="Picture 11" descr="SO0057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1816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5" descr="SL0104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334000"/>
            <a:ext cx="89376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9" descr="BD0017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1981200"/>
            <a:ext cx="11811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12" descr="j007925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5410200"/>
            <a:ext cx="175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2" descr="C:\Documents and Settings\hbryant\Local Settings\Temporary Internet Files\Content.IE5\KOZRIVXM\MC900441277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5105400"/>
            <a:ext cx="16398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1625" y="1219200"/>
            <a:ext cx="8540750" cy="51054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omic Sans MS" pitchFamily="66" charset="0"/>
              </a:rPr>
              <a:t>Students in the Wake County Public School System who enroll in driver education will have to pay a  $55 fee to take the course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/>
            <a:r>
              <a:rPr lang="en-US" sz="2000" dirty="0" smtClean="0">
                <a:latin typeface="Comic Sans MS" pitchFamily="66" charset="0"/>
              </a:rPr>
              <a:t>14 ½ Years old</a:t>
            </a:r>
          </a:p>
          <a:p>
            <a:pPr eaLnBrk="1" hangingPunct="1"/>
            <a:endParaRPr lang="en-US" sz="2000" dirty="0" smtClean="0">
              <a:latin typeface="Comic Sans MS" pitchFamily="66" charset="0"/>
            </a:endParaRPr>
          </a:p>
          <a:p>
            <a:pPr eaLnBrk="1" hangingPunct="1"/>
            <a:r>
              <a:rPr lang="en-US" sz="2000" dirty="0" smtClean="0">
                <a:latin typeface="Comic Sans MS" pitchFamily="66" charset="0"/>
              </a:rPr>
              <a:t>30 hours in the driver’s </a:t>
            </a:r>
            <a:r>
              <a:rPr lang="en-US" sz="2000" dirty="0" err="1" smtClean="0">
                <a:latin typeface="Comic Sans MS" pitchFamily="66" charset="0"/>
              </a:rPr>
              <a:t>ed</a:t>
            </a:r>
            <a:r>
              <a:rPr lang="en-US" sz="2000" dirty="0" smtClean="0">
                <a:latin typeface="Comic Sans MS" pitchFamily="66" charset="0"/>
              </a:rPr>
              <a:t> classroom</a:t>
            </a:r>
          </a:p>
          <a:p>
            <a:pPr eaLnBrk="1" hangingPunct="1"/>
            <a:endParaRPr lang="en-US" sz="2000" dirty="0" smtClean="0">
              <a:latin typeface="Comic Sans MS" pitchFamily="66" charset="0"/>
            </a:endParaRPr>
          </a:p>
          <a:p>
            <a:pPr eaLnBrk="1" hangingPunct="1"/>
            <a:r>
              <a:rPr lang="en-US" sz="2000" dirty="0" smtClean="0">
                <a:latin typeface="Comic Sans MS" pitchFamily="66" charset="0"/>
              </a:rPr>
              <a:t> 6 hours actual driving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/>
            <a:r>
              <a:rPr lang="en-US" sz="2000" dirty="0" smtClean="0">
                <a:latin typeface="Comic Sans MS" pitchFamily="66" charset="0"/>
              </a:rPr>
              <a:t> There are no academic requirements in order to take the driver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mic Sans MS" pitchFamily="66" charset="0"/>
              </a:rPr>
              <a:t>	 education class. There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are</a:t>
            </a:r>
            <a:r>
              <a:rPr lang="en-US" sz="2000" dirty="0" smtClean="0">
                <a:latin typeface="Comic Sans MS" pitchFamily="66" charset="0"/>
              </a:rPr>
              <a:t> academic requirements in order to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mic Sans MS" pitchFamily="66" charset="0"/>
              </a:rPr>
              <a:t> 	 apply for a permit or license after finishing the driver education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mic Sans MS" pitchFamily="66" charset="0"/>
              </a:rPr>
              <a:t>	 class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latin typeface="Comic Sans MS" pitchFamily="66" charset="0"/>
              </a:rPr>
              <a:t/>
            </a:r>
            <a:br>
              <a:rPr smtClean="0">
                <a:latin typeface="Comic Sans MS" pitchFamily="66" charset="0"/>
              </a:rPr>
            </a:br>
            <a:r>
              <a:rPr smtClean="0">
                <a:latin typeface="Comic Sans MS" pitchFamily="66" charset="0"/>
              </a:rPr>
              <a:t/>
            </a:r>
            <a:br>
              <a:rPr smtClean="0">
                <a:latin typeface="Comic Sans MS" pitchFamily="66" charset="0"/>
              </a:rPr>
            </a:br>
            <a:r>
              <a:rPr smtClean="0">
                <a:latin typeface="Comic Sans MS" pitchFamily="66" charset="0"/>
              </a:rPr>
              <a:t/>
            </a:r>
            <a:br>
              <a:rPr smtClean="0">
                <a:latin typeface="Comic Sans MS" pitchFamily="66" charset="0"/>
              </a:rPr>
            </a:br>
            <a:r>
              <a:rPr smtClean="0">
                <a:latin typeface="Comic Sans MS" pitchFamily="66" charset="0"/>
              </a:rPr>
              <a:t/>
            </a:r>
            <a:br>
              <a:rPr smtClean="0">
                <a:latin typeface="Comic Sans MS" pitchFamily="66" charset="0"/>
              </a:rPr>
            </a:br>
            <a:r>
              <a:rPr smtClean="0">
                <a:latin typeface="Comic Sans MS" pitchFamily="66" charset="0"/>
              </a:rPr>
              <a:t> </a:t>
            </a:r>
            <a:r>
              <a:rPr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LEARNER’S PERMIT</a:t>
            </a:r>
            <a:endParaRPr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700" name="Picture 11" descr="BD0696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8862">
            <a:off x="5943600" y="1957388"/>
            <a:ext cx="22860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19200"/>
            <a:ext cx="77724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Every student will complete his/her base school registration.</a:t>
            </a:r>
          </a:p>
          <a:p>
            <a:pPr eaLnBrk="1" hangingPunct="1"/>
            <a:r>
              <a:rPr lang="en-US" sz="2400" dirty="0" smtClean="0"/>
              <a:t>Students should notify Mr. </a:t>
            </a:r>
            <a:r>
              <a:rPr lang="en-US" sz="2400" dirty="0" err="1" smtClean="0"/>
              <a:t>Morman</a:t>
            </a:r>
            <a:r>
              <a:rPr lang="en-US" sz="2400" dirty="0" smtClean="0"/>
              <a:t> if they have plans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    to register for other schools outside of their base</a:t>
            </a:r>
          </a:p>
          <a:p>
            <a:pPr eaLnBrk="1" hangingPunct="1"/>
            <a:r>
              <a:rPr lang="en-US" sz="2400" dirty="0" smtClean="0"/>
              <a:t>Registration Packets sent home to students/parents,            March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- March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smtClean="0"/>
              <a:t>Registration in the Lab will be March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-March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ln w="19050"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  <a:r>
              <a:rPr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Rot="1" noChangeArrowheads="1"/>
          </p:cNvSpPr>
          <p:nvPr>
            <p:ph idx="1"/>
          </p:nvPr>
        </p:nvSpPr>
        <p:spPr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Please talk with your student and decide together the course selections for next year</a:t>
            </a:r>
            <a:endParaRPr lang="en-US" sz="1100" dirty="0" smtClean="0">
              <a:solidFill>
                <a:srgbClr val="000000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Email any questions along with your phone number to your counselor (</a:t>
            </a:r>
            <a:r>
              <a:rPr lang="en-US" b="1" dirty="0" smtClean="0">
                <a:solidFill>
                  <a:schemeClr val="accent6"/>
                </a:solidFill>
              </a:rPr>
              <a:t>amorman</a:t>
            </a:r>
            <a:r>
              <a:rPr lang="en-US" b="1" dirty="0" smtClean="0">
                <a:solidFill>
                  <a:srgbClr val="000000"/>
                </a:solidFill>
                <a:hlinkClick r:id="rId2"/>
              </a:rPr>
              <a:t>@wcpss.net</a:t>
            </a:r>
            <a:r>
              <a:rPr lang="en-US" b="1" dirty="0" smtClean="0">
                <a:solidFill>
                  <a:srgbClr val="000000"/>
                </a:solidFill>
              </a:rPr>
              <a:t>)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1200" b="1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Thank you for your attendance and assistance in the registration process.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006600"/>
              </a:solidFill>
            </a:endParaRPr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bg1"/>
                </a:solidFill>
              </a:rPr>
              <a:t>Thank </a:t>
            </a:r>
            <a:r>
              <a:rPr smtClean="0">
                <a:solidFill>
                  <a:schemeClr val="bg1"/>
                </a:solidFill>
                <a:effectLst/>
              </a:rPr>
              <a:t>you</a:t>
            </a:r>
            <a:r>
              <a:rPr smtClean="0">
                <a:solidFill>
                  <a:schemeClr val="bg1"/>
                </a:solidFill>
              </a:rPr>
              <a:t> for coming!</a:t>
            </a:r>
          </a:p>
        </p:txBody>
      </p:sp>
      <p:pic>
        <p:nvPicPr>
          <p:cNvPr id="31748" name="Picture 4" descr="MCj04137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419600"/>
            <a:ext cx="187325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JMCCLAIN\Local Settings\Temporary Internet Files\Content.IE5\5YYAD1JQ\MC90007871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1905000"/>
            <a:ext cx="1801813" cy="3933825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bg1"/>
                </a:solidFill>
              </a:rPr>
              <a:t>Q</a:t>
            </a:r>
            <a:r>
              <a:rPr smtClean="0">
                <a:solidFill>
                  <a:srgbClr val="FF6600"/>
                </a:solidFill>
              </a:rPr>
              <a:t>uestions</a:t>
            </a:r>
            <a:r>
              <a:rPr smtClean="0">
                <a:solidFill>
                  <a:schemeClr val="bg1"/>
                </a:solidFill>
              </a:rPr>
              <a:t>????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10588" cy="741363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b="1" smtClean="0">
                <a:solidFill>
                  <a:srgbClr val="FF9900"/>
                </a:solidFill>
              </a:rPr>
              <a:t>Important Links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4800" y="1219200"/>
            <a:ext cx="8458200" cy="5105400"/>
          </a:xfrm>
          <a:solidFill>
            <a:schemeClr val="tx1">
              <a:lumMod val="65000"/>
            </a:schemeClr>
          </a:solidFill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6400" b="1" dirty="0" smtClean="0">
                <a:solidFill>
                  <a:schemeClr val="bg1"/>
                </a:solidFill>
              </a:rPr>
              <a:t>Fuquay </a:t>
            </a:r>
            <a:r>
              <a:rPr lang="en-US" sz="6400" b="1" dirty="0" err="1" smtClean="0">
                <a:solidFill>
                  <a:schemeClr val="bg1"/>
                </a:solidFill>
              </a:rPr>
              <a:t>Varina</a:t>
            </a:r>
            <a:r>
              <a:rPr lang="en-US" sz="6400" b="1" dirty="0" smtClean="0">
                <a:solidFill>
                  <a:schemeClr val="bg1"/>
                </a:solidFill>
              </a:rPr>
              <a:t> High School Website -</a:t>
            </a:r>
            <a:r>
              <a:rPr lang="en-US" sz="6400" b="1" dirty="0" smtClean="0">
                <a:solidFill>
                  <a:schemeClr val="bg1"/>
                </a:solidFill>
                <a:hlinkClick r:id="rId2"/>
              </a:rPr>
              <a:t>http://fvhs.wcpss.net</a:t>
            </a:r>
            <a:r>
              <a:rPr lang="en-US" sz="6400" b="1" dirty="0" smtClean="0">
                <a:solidFill>
                  <a:schemeClr val="bg1"/>
                </a:solidFill>
              </a:rPr>
              <a:t>; </a:t>
            </a:r>
            <a:r>
              <a:rPr lang="en-US" sz="6400" b="1" dirty="0" smtClean="0">
                <a:solidFill>
                  <a:schemeClr val="bg1"/>
                </a:solidFill>
                <a:hlinkClick r:id="rId3"/>
              </a:rPr>
              <a:t>http://fvhsstudentservices.weebly.com</a:t>
            </a:r>
            <a:r>
              <a:rPr lang="en-US" sz="6400" b="1" dirty="0" smtClean="0">
                <a:solidFill>
                  <a:schemeClr val="bg1"/>
                </a:solidFill>
              </a:rPr>
              <a:t> (for registration information)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6400" b="1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6400" b="1" dirty="0" err="1" smtClean="0">
                <a:solidFill>
                  <a:schemeClr val="bg1"/>
                </a:solidFill>
              </a:rPr>
              <a:t>Enloe</a:t>
            </a:r>
            <a:r>
              <a:rPr lang="en-US" sz="6400" b="1" dirty="0" smtClean="0">
                <a:solidFill>
                  <a:schemeClr val="bg1"/>
                </a:solidFill>
              </a:rPr>
              <a:t> High School Website - </a:t>
            </a:r>
            <a:r>
              <a:rPr lang="en-US" sz="6400" dirty="0" smtClean="0"/>
              <a:t> </a:t>
            </a:r>
            <a:r>
              <a:rPr lang="en-US" sz="6400" dirty="0" smtClean="0">
                <a:hlinkClick r:id="rId4"/>
              </a:rPr>
              <a:t>http://enloehs.wcpss.net</a:t>
            </a:r>
            <a:endParaRPr lang="en-US" sz="6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6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6400" b="1" dirty="0" smtClean="0">
                <a:solidFill>
                  <a:schemeClr val="bg1"/>
                </a:solidFill>
              </a:rPr>
              <a:t>Garner High School Website </a:t>
            </a:r>
            <a:r>
              <a:rPr lang="en-US" sz="6400" dirty="0" smtClean="0">
                <a:solidFill>
                  <a:schemeClr val="bg1"/>
                </a:solidFill>
              </a:rPr>
              <a:t>- </a:t>
            </a:r>
            <a:r>
              <a:rPr lang="en-US" sz="6400" dirty="0" smtClean="0">
                <a:hlinkClick r:id="rId5"/>
              </a:rPr>
              <a:t>http://garnerhs.wcpss.net</a:t>
            </a:r>
            <a:endParaRPr lang="en-US" sz="6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6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6400" b="1" dirty="0" smtClean="0">
                <a:solidFill>
                  <a:schemeClr val="bg1"/>
                </a:solidFill>
              </a:rPr>
              <a:t>Middle Creek High School Website </a:t>
            </a:r>
            <a:r>
              <a:rPr lang="en-US" sz="6400" dirty="0" smtClean="0">
                <a:solidFill>
                  <a:schemeClr val="bg1"/>
                </a:solidFill>
              </a:rPr>
              <a:t>- </a:t>
            </a:r>
            <a:r>
              <a:rPr lang="en-US" sz="6400" dirty="0" smtClean="0">
                <a:hlinkClick r:id="rId6"/>
              </a:rPr>
              <a:t>http://middlecreekhs.wcpss.net</a:t>
            </a:r>
            <a:endParaRPr lang="en-US" sz="6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6400" b="1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6400" b="1" dirty="0" smtClean="0">
                <a:solidFill>
                  <a:schemeClr val="bg1"/>
                </a:solidFill>
              </a:rPr>
              <a:t>Panther Creek High School Website </a:t>
            </a:r>
            <a:r>
              <a:rPr lang="en-US" sz="6400" dirty="0" smtClean="0">
                <a:solidFill>
                  <a:schemeClr val="bg1"/>
                </a:solidFill>
              </a:rPr>
              <a:t>- </a:t>
            </a:r>
            <a:r>
              <a:rPr lang="en-US" sz="6400" dirty="0" smtClean="0">
                <a:hlinkClick r:id="rId7"/>
              </a:rPr>
              <a:t>http://panthercreekhs.wcpss.net/</a:t>
            </a:r>
            <a:endParaRPr lang="en-US" sz="6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64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6400" b="1" dirty="0" smtClean="0">
                <a:solidFill>
                  <a:schemeClr val="bg1"/>
                </a:solidFill>
              </a:rPr>
              <a:t>Wake  STEM Early College </a:t>
            </a:r>
            <a:r>
              <a:rPr lang="en-US" sz="6400" dirty="0" smtClean="0">
                <a:solidFill>
                  <a:schemeClr val="bg1"/>
                </a:solidFill>
              </a:rPr>
              <a:t>- </a:t>
            </a:r>
            <a:r>
              <a:rPr lang="en-US" sz="6400" dirty="0" smtClean="0">
                <a:hlinkClick r:id="rId8"/>
              </a:rPr>
              <a:t>http://stemec.wcpss.net/</a:t>
            </a:r>
            <a:endParaRPr lang="en-US" sz="6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6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6400" b="1" dirty="0" smtClean="0">
                <a:solidFill>
                  <a:schemeClr val="bg1"/>
                </a:solidFill>
              </a:rPr>
              <a:t>2015-2016 HS Planning Guide – </a:t>
            </a:r>
            <a:r>
              <a:rPr lang="en-US" sz="6400" b="1" dirty="0" smtClean="0">
                <a:solidFill>
                  <a:schemeClr val="bg1"/>
                </a:solidFill>
                <a:hlinkClick r:id="rId9"/>
              </a:rPr>
              <a:t>www.wcpss.net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en-US" sz="64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6400" b="1" dirty="0" smtClean="0">
                <a:solidFill>
                  <a:schemeClr val="bg1">
                    <a:lumMod val="75000"/>
                  </a:schemeClr>
                </a:solidFill>
              </a:rPr>
              <a:t>For high school and career planning – www.cfnc.org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5500" b="1" dirty="0" smtClean="0">
                <a:solidFill>
                  <a:schemeClr val="bg1">
                    <a:lumMod val="75000"/>
                  </a:schemeClr>
                </a:solidFill>
              </a:rPr>
              <a:t>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b="1" dirty="0" smtClean="0"/>
              <a:t>  		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b="1" dirty="0" smtClean="0">
                <a:solidFill>
                  <a:srgbClr val="FF3300"/>
                </a:solidFill>
              </a:rPr>
              <a:t>  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1752600"/>
            <a:ext cx="8839200" cy="4953000"/>
          </a:xfrm>
          <a:solidFill>
            <a:schemeClr val="tx1">
              <a:lumMod val="50000"/>
            </a:schemeClr>
          </a:solidFill>
          <a:ln w="19050"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Earn 26 Units of Credit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err="1" smtClean="0"/>
              <a:t>Enloe</a:t>
            </a:r>
            <a:r>
              <a:rPr lang="en-US" sz="2800" b="1" dirty="0" smtClean="0"/>
              <a:t>, Wake Early, and Stem must complete 21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/>
              <a:t>   Units of Credit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Students must pass 3 EOC assessments                             </a:t>
            </a:r>
            <a:r>
              <a:rPr lang="en-US" sz="2000" b="1" dirty="0" smtClean="0"/>
              <a:t>(counts as 25% of grade)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b="1" dirty="0" smtClean="0"/>
              <a:t>Common Core Math I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b="1" dirty="0" smtClean="0"/>
              <a:t>Biology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b="1" dirty="0" smtClean="0"/>
              <a:t>English II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rgbClr val="000000"/>
                </a:solidFill>
              </a:rPr>
              <a:t>In courses without the end-of-course test, final exams will count 20% of the student’s final grade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endParaRPr lang="en-US" b="1" dirty="0" smtClean="0">
              <a:solidFill>
                <a:srgbClr val="000000"/>
              </a:solidFill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6600FF"/>
              </a:solidFill>
            </a:endParaRPr>
          </a:p>
        </p:txBody>
      </p:sp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28600"/>
            <a:ext cx="8839200" cy="1371600"/>
          </a:xfrm>
          <a:solidFill>
            <a:srgbClr val="FF6600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                </a:t>
            </a:r>
            <a:r>
              <a:rPr b="1" smtClean="0">
                <a:solidFill>
                  <a:srgbClr val="000000"/>
                </a:solidFill>
              </a:rPr>
              <a:t>Graduation Requirements</a:t>
            </a:r>
            <a:r>
              <a:rPr smtClean="0">
                <a:solidFill>
                  <a:srgbClr val="C00000"/>
                </a:solidFill>
              </a:rPr>
              <a:t/>
            </a:r>
            <a:br>
              <a:rPr smtClean="0">
                <a:solidFill>
                  <a:srgbClr val="C00000"/>
                </a:solidFill>
              </a:rPr>
            </a:br>
            <a:endParaRPr smtClean="0">
              <a:solidFill>
                <a:srgbClr val="C00000"/>
              </a:solidFill>
            </a:endParaRPr>
          </a:p>
        </p:txBody>
      </p:sp>
      <p:pic>
        <p:nvPicPr>
          <p:cNvPr id="7172" name="Picture 4" descr="MPj043940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1752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lvl="4"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510588" cy="1020763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rgbClr val="FF0000"/>
                </a:solidFill>
                <a:latin typeface="Batang" pitchFamily="18" charset="-127"/>
              </a:rPr>
              <a:t>          </a:t>
            </a:r>
            <a:r>
              <a:rPr b="1" smtClean="0">
                <a:solidFill>
                  <a:schemeClr val="bg1"/>
                </a:solidFill>
                <a:latin typeface="Batang" pitchFamily="18" charset="-127"/>
              </a:rPr>
              <a:t>Graduation Requirements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7391400" cy="39703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Batang" pitchFamily="18" charset="-127"/>
              </a:rPr>
              <a:t>***</a:t>
            </a:r>
            <a:r>
              <a:rPr lang="en-US" sz="2800" b="1" dirty="0">
                <a:solidFill>
                  <a:schemeClr val="bg1"/>
                </a:solidFill>
                <a:latin typeface="Batang" pitchFamily="18" charset="-127"/>
              </a:rPr>
              <a:t>Students taking Common Core Math 1 in 8</a:t>
            </a:r>
            <a:r>
              <a:rPr lang="en-US" sz="2800" b="1" baseline="30000" dirty="0">
                <a:solidFill>
                  <a:schemeClr val="bg1"/>
                </a:solidFill>
                <a:latin typeface="Batang" pitchFamily="18" charset="-127"/>
              </a:rPr>
              <a:t>th</a:t>
            </a:r>
            <a:r>
              <a:rPr lang="en-US" sz="2800" b="1" dirty="0">
                <a:solidFill>
                  <a:schemeClr val="bg1"/>
                </a:solidFill>
                <a:latin typeface="Batang" pitchFamily="18" charset="-127"/>
              </a:rPr>
              <a:t> grade may earn a high school credit in Math, but the grade will not be part of the high school GPA.  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Batang" pitchFamily="18" charset="-127"/>
              </a:rPr>
              <a:t>***They must score a level 3 or 4 on the EOC.  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Batang" pitchFamily="18" charset="-127"/>
              </a:rPr>
              <a:t>***The grade earned in the 8</a:t>
            </a:r>
            <a:r>
              <a:rPr lang="en-US" sz="2800" b="1" baseline="30000" dirty="0">
                <a:solidFill>
                  <a:schemeClr val="bg1"/>
                </a:solidFill>
                <a:latin typeface="Batang" pitchFamily="18" charset="-127"/>
              </a:rPr>
              <a:t>th</a:t>
            </a:r>
            <a:r>
              <a:rPr lang="en-US" sz="2800" b="1" dirty="0">
                <a:solidFill>
                  <a:schemeClr val="bg1"/>
                </a:solidFill>
                <a:latin typeface="Batang" pitchFamily="18" charset="-127"/>
              </a:rPr>
              <a:t> grade will show on the transcript.</a:t>
            </a:r>
            <a:endParaRPr lang="en-US" sz="2400" b="1" dirty="0">
              <a:solidFill>
                <a:schemeClr val="bg1"/>
              </a:solidFill>
              <a:latin typeface="Batang" pitchFamily="18" charset="-127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95400"/>
            <a:ext cx="8229600" cy="4800600"/>
          </a:xfrm>
          <a:solidFill>
            <a:schemeClr val="tx1">
              <a:lumMod val="65000"/>
            </a:schemeClr>
          </a:solidFill>
          <a:ln w="28575">
            <a:solidFill>
              <a:srgbClr val="000000"/>
            </a:solidFill>
          </a:ln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    </a:t>
            </a:r>
            <a:r>
              <a:rPr lang="en-US" b="1" u="sng" dirty="0" smtClean="0">
                <a:solidFill>
                  <a:schemeClr val="bg2"/>
                </a:solidFill>
              </a:rPr>
              <a:t>Courses</a:t>
            </a:r>
            <a:r>
              <a:rPr lang="en-US" b="1" dirty="0" smtClean="0">
                <a:solidFill>
                  <a:schemeClr val="bg2"/>
                </a:solidFill>
              </a:rPr>
              <a:t>   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               </a:t>
            </a:r>
            <a:r>
              <a:rPr lang="en-US" b="1" u="sng" dirty="0" smtClean="0">
                <a:solidFill>
                  <a:schemeClr val="bg1"/>
                </a:solidFill>
              </a:rPr>
              <a:t>Credits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English                                 		              4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English I, II, III, IV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Math				                             4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          </a:t>
            </a:r>
            <a:r>
              <a:rPr lang="en-US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Core Math I, II, III then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a 4</a:t>
            </a:r>
            <a:r>
              <a:rPr lang="en-US" sz="2400" b="1" baseline="30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Math Course to be aligned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with the student’s post high school plans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 Science					 3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Earth/Environmental, Biology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Tx/>
              <a:buNone/>
              <a:defRPr/>
            </a:pP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 Physical Science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Social Studies				 4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World History, American History I: The Founding Principles,  American History II, Civics &amp; Economics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bg1"/>
                </a:solidFill>
              </a:rPr>
              <a:t>Graduation Requirements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5175" cy="4953000"/>
          </a:xfr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			</a:t>
            </a:r>
            <a:r>
              <a:rPr lang="en-US" sz="2000" b="1" u="sng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Courses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				</a:t>
            </a:r>
            <a:r>
              <a:rPr lang="en-US" sz="2000" b="1" u="sng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Credits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b="1" dirty="0" smtClean="0">
              <a:solidFill>
                <a:schemeClr val="tx2">
                  <a:lumMod val="10000"/>
                </a:schemeClr>
              </a:solidFill>
              <a:latin typeface="Bookman Old Style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	Healthful Living (required)			     1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	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	</a:t>
            </a:r>
            <a:r>
              <a:rPr lang="en-US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Electives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						     6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 	2 	Foreign Language credits required to meet minimum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           admission requirements for UNC system.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	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Bookman Old Style" pitchFamily="18" charset="0"/>
              </a:rPr>
              <a:t>	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4 	credits strongly recommended in an Area of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		concentration (CTE, JROTC, Art ED, or other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 		subject areas)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b="1" dirty="0" smtClean="0">
              <a:solidFill>
                <a:schemeClr val="tx2">
                  <a:lumMod val="10000"/>
                </a:schemeClr>
              </a:solidFill>
              <a:latin typeface="Bookman Old Style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	Additional Electives				     4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                                     </a:t>
            </a:r>
            <a:r>
              <a:rPr lang="en-US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Totaling      26</a:t>
            </a:r>
            <a:endParaRPr lang="en-US" sz="2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31213" cy="762000"/>
          </a:xfr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tx2">
                    <a:lumMod val="10000"/>
                  </a:schemeClr>
                </a:solidFill>
              </a:rPr>
              <a:t>Continued Graduation Requirements</a:t>
            </a:r>
            <a:endParaRPr b="1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ln w="28575"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76400"/>
            <a:ext cx="8229600" cy="4422775"/>
          </a:xfr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9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	English I, two credits in the areas of math, social studies, or 	science, and three additional electives		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 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		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*(</a:t>
            </a:r>
            <a:r>
              <a:rPr lang="en-U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who fail English are automatically retained in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n-U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grade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10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	English II, one credit in math, one in social studies, one in 	science, and two additional electives		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 12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11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	English III and enrollment in a program which, if successful   	accomplished, will result in the completion of graduation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		requirements					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 18</a:t>
            </a:r>
            <a:endParaRPr lang="en-US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304800"/>
            <a:ext cx="7977187" cy="609599"/>
          </a:xfr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GPA</a:t>
            </a:r>
          </a:p>
        </p:txBody>
      </p:sp>
      <p:sp>
        <p:nvSpPr>
          <p:cNvPr id="13315" name="Rectangle 4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5800" y="1066800"/>
            <a:ext cx="8007350" cy="5486400"/>
          </a:xfr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   High School Course Levels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Level 1- Academic/Standard           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Level 2- Honors   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Level 3- Advanced Placement (AP)</a:t>
            </a:r>
          </a:p>
          <a:p>
            <a:pPr eaLnBrk="1" hangingPunct="1"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POINT AVERAGE (GPA) </a:t>
            </a:r>
          </a:p>
        </p:txBody>
      </p:sp>
      <p:graphicFrame>
        <p:nvGraphicFramePr>
          <p:cNvPr id="60469" name="Group 53"/>
          <p:cNvGraphicFramePr>
            <a:graphicFrameLocks noGrp="1"/>
          </p:cNvGraphicFramePr>
          <p:nvPr>
            <p:ph sz="half" idx="4294967295"/>
          </p:nvPr>
        </p:nvGraphicFramePr>
        <p:xfrm>
          <a:off x="1752600" y="3200400"/>
          <a:ext cx="5791201" cy="313334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461488"/>
                <a:gridCol w="1847639"/>
                <a:gridCol w="1289548"/>
                <a:gridCol w="1192526"/>
              </a:tblGrid>
              <a:tr h="574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Letter Grades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Standard Courses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Honors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AP/IB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0              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ostsecondary-guide05_gp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457200"/>
            <a:ext cx="5280025" cy="5715000"/>
          </a:xfrm>
        </p:spPr>
      </p:pic>
      <p:sp>
        <p:nvSpPr>
          <p:cNvPr id="13315" name="Text Placeholder 4"/>
          <p:cNvSpPr>
            <a:spLocks noGrp="1"/>
          </p:cNvSpPr>
          <p:nvPr>
            <p:ph type="body" idx="2"/>
          </p:nvPr>
        </p:nvSpPr>
        <p:spPr>
          <a:xfrm>
            <a:off x="381000" y="1143000"/>
            <a:ext cx="2895600" cy="4529138"/>
          </a:xfrm>
          <a:solidFill>
            <a:schemeClr val="tx1">
              <a:lumMod val="8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  <a:t>Grade Point Average (GPA) is one of the three most important factors in college admissions. </a:t>
            </a:r>
          </a:p>
          <a:p>
            <a:pPr algn="ctr" eaLnBrk="1" hangingPunct="1">
              <a:defRPr/>
            </a:pPr>
            <a:endParaRPr lang="en-US" sz="2000" dirty="0" smtClean="0"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</a:rPr>
              <a:t>Every grade in high school matters!</a:t>
            </a:r>
          </a:p>
          <a:p>
            <a:pPr algn="ctr" eaLnBrk="1" hangingPunct="1">
              <a:defRPr/>
            </a:pPr>
            <a:endParaRPr lang="en-US" sz="20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17627</TotalTime>
  <Words>1561</Words>
  <Application>Microsoft Office PowerPoint</Application>
  <PresentationFormat>On-screen Show (4:3)</PresentationFormat>
  <Paragraphs>400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Batang</vt:lpstr>
      <vt:lpstr>Arial</vt:lpstr>
      <vt:lpstr>Arial Black</vt:lpstr>
      <vt:lpstr>Bookman Old Style</vt:lpstr>
      <vt:lpstr>Boopee</vt:lpstr>
      <vt:lpstr>Calibri</vt:lpstr>
      <vt:lpstr>Comic Sans MS</vt:lpstr>
      <vt:lpstr>Constantia</vt:lpstr>
      <vt:lpstr>Symbol</vt:lpstr>
      <vt:lpstr>Times New Roman</vt:lpstr>
      <vt:lpstr>Wingdings</vt:lpstr>
      <vt:lpstr>Wingdings 2</vt:lpstr>
      <vt:lpstr>Paper</vt:lpstr>
      <vt:lpstr>Fuquay Varina Middle School Rising 9th Grade  High School Parent Night </vt:lpstr>
      <vt:lpstr>                           Agenda</vt:lpstr>
      <vt:lpstr>                Graduation Requirements </vt:lpstr>
      <vt:lpstr>          Graduation Requirements </vt:lpstr>
      <vt:lpstr>Graduation Requirements</vt:lpstr>
      <vt:lpstr>Continued Graduation Requirements</vt:lpstr>
      <vt:lpstr>PROMOTION</vt:lpstr>
      <vt:lpstr>Calculating GPA</vt:lpstr>
      <vt:lpstr>PowerPoint Presentation</vt:lpstr>
      <vt:lpstr>CUMULATIVE GPA (EXAMPLE)</vt:lpstr>
      <vt:lpstr>CUMULATIVE GPA 11th Grade Example</vt:lpstr>
      <vt:lpstr>Block Schedule</vt:lpstr>
      <vt:lpstr>Block Schedule Sample Schedule for a student who has followed the teacher recommendation for Math</vt:lpstr>
      <vt:lpstr>Required Courses for 9th Graders</vt:lpstr>
      <vt:lpstr>Math Options for 9th Graders</vt:lpstr>
      <vt:lpstr>Foreign Languages</vt:lpstr>
      <vt:lpstr>9th Grade Registration</vt:lpstr>
      <vt:lpstr>PowerPoint Presentation</vt:lpstr>
      <vt:lpstr>REGISTRATION</vt:lpstr>
      <vt:lpstr>To Make It Easier</vt:lpstr>
      <vt:lpstr>Registering for Classes  </vt:lpstr>
      <vt:lpstr>High School Course Registration</vt:lpstr>
      <vt:lpstr>A Word to the Wise</vt:lpstr>
      <vt:lpstr>ATHLETIC REQUIREMENTS</vt:lpstr>
      <vt:lpstr>     LEARNER’S PERMIT</vt:lpstr>
      <vt:lpstr>Things to Remember</vt:lpstr>
      <vt:lpstr>Thank you for coming!</vt:lpstr>
      <vt:lpstr>Questions????</vt:lpstr>
      <vt:lpstr>Important Links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Ready High School Informational Meeting</dc:title>
  <dc:creator>wcpss</dc:creator>
  <cp:lastModifiedBy>tsanders5</cp:lastModifiedBy>
  <cp:revision>459</cp:revision>
  <dcterms:created xsi:type="dcterms:W3CDTF">2009-01-13T16:55:52Z</dcterms:created>
  <dcterms:modified xsi:type="dcterms:W3CDTF">2015-02-16T14:35:33Z</dcterms:modified>
</cp:coreProperties>
</file>